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0FD4-7983-46B5-ADFA-53260A322C33}" type="datetimeFigureOut">
              <a:rPr lang="sr-Latn-CS" smtClean="0"/>
              <a:t>9.11.2009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6CCA-EDD2-4B50-9825-37466849C1F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0FD4-7983-46B5-ADFA-53260A322C33}" type="datetimeFigureOut">
              <a:rPr lang="sr-Latn-CS" smtClean="0"/>
              <a:t>9.11.2009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6CCA-EDD2-4B50-9825-37466849C1F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0FD4-7983-46B5-ADFA-53260A322C33}" type="datetimeFigureOut">
              <a:rPr lang="sr-Latn-CS" smtClean="0"/>
              <a:t>9.11.2009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6CCA-EDD2-4B50-9825-37466849C1F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0FD4-7983-46B5-ADFA-53260A322C33}" type="datetimeFigureOut">
              <a:rPr lang="sr-Latn-CS" smtClean="0"/>
              <a:t>9.11.2009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6CCA-EDD2-4B50-9825-37466849C1F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0FD4-7983-46B5-ADFA-53260A322C33}" type="datetimeFigureOut">
              <a:rPr lang="sr-Latn-CS" smtClean="0"/>
              <a:t>9.11.2009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6CCA-EDD2-4B50-9825-37466849C1F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0FD4-7983-46B5-ADFA-53260A322C33}" type="datetimeFigureOut">
              <a:rPr lang="sr-Latn-CS" smtClean="0"/>
              <a:t>9.11.2009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6CCA-EDD2-4B50-9825-37466849C1F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0FD4-7983-46B5-ADFA-53260A322C33}" type="datetimeFigureOut">
              <a:rPr lang="sr-Latn-CS" smtClean="0"/>
              <a:t>9.11.2009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6CCA-EDD2-4B50-9825-37466849C1F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0FD4-7983-46B5-ADFA-53260A322C33}" type="datetimeFigureOut">
              <a:rPr lang="sr-Latn-CS" smtClean="0"/>
              <a:t>9.11.2009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6CCA-EDD2-4B50-9825-37466849C1F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0FD4-7983-46B5-ADFA-53260A322C33}" type="datetimeFigureOut">
              <a:rPr lang="sr-Latn-CS" smtClean="0"/>
              <a:t>9.11.2009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6CCA-EDD2-4B50-9825-37466849C1F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0FD4-7983-46B5-ADFA-53260A322C33}" type="datetimeFigureOut">
              <a:rPr lang="sr-Latn-CS" smtClean="0"/>
              <a:t>9.11.2009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6CCA-EDD2-4B50-9825-37466849C1F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0FD4-7983-46B5-ADFA-53260A322C33}" type="datetimeFigureOut">
              <a:rPr lang="sr-Latn-CS" smtClean="0"/>
              <a:t>9.11.2009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6CCA-EDD2-4B50-9825-37466849C1F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F0FD4-7983-46B5-ADFA-53260A322C33}" type="datetimeFigureOut">
              <a:rPr lang="sr-Latn-CS" smtClean="0"/>
              <a:t>9.11.2009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76CCA-EDD2-4B50-9825-37466849C1F1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/>
          <p:cNvGraphicFramePr>
            <a:graphicFrameLocks noGrp="1"/>
          </p:cNvGraphicFramePr>
          <p:nvPr/>
        </p:nvGraphicFramePr>
        <p:xfrm>
          <a:off x="428596" y="285728"/>
          <a:ext cx="8314020" cy="2088216"/>
        </p:xfrm>
        <a:graphic>
          <a:graphicData uri="http://schemas.openxmlformats.org/drawingml/2006/table">
            <a:tbl>
              <a:tblPr/>
              <a:tblGrid>
                <a:gridCol w="2078505"/>
                <a:gridCol w="2078505"/>
                <a:gridCol w="2078505"/>
                <a:gridCol w="2078505"/>
              </a:tblGrid>
              <a:tr h="60869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3400" b="1" dirty="0">
                          <a:latin typeface="Arial"/>
                          <a:ea typeface="Calibri"/>
                          <a:cs typeface="Times New Roman"/>
                        </a:rPr>
                        <a:t>ČETIRI POVIJESNA RAZDOBLJA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75" marR="966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5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700" b="1">
                          <a:latin typeface="Arial"/>
                          <a:ea typeface="Calibri"/>
                          <a:cs typeface="Times New Roman"/>
                        </a:rPr>
                        <a:t>PRAPOVIJEST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75" marR="966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700" b="1">
                          <a:latin typeface="Arial"/>
                          <a:ea typeface="Calibri"/>
                          <a:cs typeface="Times New Roman"/>
                        </a:rPr>
                        <a:t>STARI VIJEK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75" marR="96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700" b="1">
                          <a:latin typeface="Arial"/>
                          <a:ea typeface="Calibri"/>
                          <a:cs typeface="Times New Roman"/>
                        </a:rPr>
                        <a:t>SREDNJI VIJEK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75" marR="96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700" b="1">
                          <a:latin typeface="Arial"/>
                          <a:ea typeface="Calibri"/>
                          <a:cs typeface="Times New Roman"/>
                        </a:rPr>
                        <a:t>MODERNO DOBA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75" marR="96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7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latin typeface="Arial"/>
                          <a:ea typeface="Calibri"/>
                          <a:cs typeface="Times New Roman"/>
                        </a:rPr>
                        <a:t>pojavljivanje </a:t>
                      </a:r>
                      <a:r>
                        <a:rPr lang="hr-HR" sz="1600" dirty="0">
                          <a:latin typeface="Arial"/>
                          <a:ea typeface="Calibri"/>
                          <a:cs typeface="Times New Roman"/>
                        </a:rPr>
                        <a:t>ljudi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latin typeface="Arial"/>
                          <a:ea typeface="Calibri"/>
                          <a:cs typeface="Times New Roman"/>
                        </a:rPr>
                        <a:t>oruđa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latin typeface="Arial"/>
                          <a:ea typeface="Calibri"/>
                          <a:cs typeface="Times New Roman"/>
                        </a:rPr>
                        <a:t>govor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Arial"/>
                          <a:ea typeface="Calibri"/>
                          <a:cs typeface="Times New Roman"/>
                        </a:rPr>
                        <a:t>poljodjelstvo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75" marR="9667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Arial"/>
                          <a:ea typeface="Calibri"/>
                          <a:cs typeface="Times New Roman"/>
                        </a:rPr>
                        <a:t>Mezopotamija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latin typeface="Arial"/>
                          <a:ea typeface="Calibri"/>
                          <a:cs typeface="Times New Roman"/>
                        </a:rPr>
                        <a:t>faraoni </a:t>
                      </a:r>
                      <a:r>
                        <a:rPr lang="hr-HR" sz="1600" dirty="0">
                          <a:latin typeface="Arial"/>
                          <a:ea typeface="Calibri"/>
                          <a:cs typeface="Times New Roman"/>
                        </a:rPr>
                        <a:t>u Egiptu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latin typeface="Arial"/>
                          <a:ea typeface="Calibri"/>
                          <a:cs typeface="Times New Roman"/>
                        </a:rPr>
                        <a:t>drevna </a:t>
                      </a:r>
                      <a:r>
                        <a:rPr lang="hr-HR" sz="1600" dirty="0">
                          <a:latin typeface="Arial"/>
                          <a:ea typeface="Calibri"/>
                          <a:cs typeface="Times New Roman"/>
                        </a:rPr>
                        <a:t>Indija i Kina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latin typeface="Arial"/>
                          <a:ea typeface="Calibri"/>
                          <a:cs typeface="Times New Roman"/>
                        </a:rPr>
                        <a:t>drevna </a:t>
                      </a:r>
                      <a:r>
                        <a:rPr lang="hr-HR" sz="1600" dirty="0">
                          <a:latin typeface="Arial"/>
                          <a:ea typeface="Calibri"/>
                          <a:cs typeface="Times New Roman"/>
                        </a:rPr>
                        <a:t>Grčka i Rim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75" marR="96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Arial"/>
                          <a:ea typeface="Calibri"/>
                          <a:cs typeface="Times New Roman"/>
                        </a:rPr>
                        <a:t>Mračno doba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latin typeface="Arial"/>
                          <a:ea typeface="Calibri"/>
                          <a:cs typeface="Times New Roman"/>
                        </a:rPr>
                        <a:t>Maye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Arial"/>
                          <a:ea typeface="Calibri"/>
                          <a:cs typeface="Times New Roman"/>
                        </a:rPr>
                        <a:t>renesansa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75" marR="96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latin typeface="Arial"/>
                          <a:ea typeface="Calibri"/>
                          <a:cs typeface="Times New Roman"/>
                        </a:rPr>
                        <a:t>osvajanje </a:t>
                      </a:r>
                      <a:r>
                        <a:rPr lang="hr-HR" sz="1600" dirty="0">
                          <a:latin typeface="Arial"/>
                          <a:ea typeface="Calibri"/>
                          <a:cs typeface="Times New Roman"/>
                        </a:rPr>
                        <a:t>Amerike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latin typeface="Arial"/>
                          <a:ea typeface="Calibri"/>
                          <a:cs typeface="Times New Roman"/>
                        </a:rPr>
                        <a:t>industrijalizacija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latin typeface="Arial"/>
                          <a:ea typeface="Calibri"/>
                          <a:cs typeface="Times New Roman"/>
                        </a:rPr>
                        <a:t>svjetski </a:t>
                      </a:r>
                      <a:r>
                        <a:rPr lang="hr-HR" sz="1600" dirty="0">
                          <a:latin typeface="Arial"/>
                          <a:ea typeface="Calibri"/>
                          <a:cs typeface="Times New Roman"/>
                        </a:rPr>
                        <a:t>ratovi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latin typeface="Arial"/>
                          <a:ea typeface="Calibri"/>
                          <a:cs typeface="Times New Roman"/>
                        </a:rPr>
                        <a:t>svemirsko </a:t>
                      </a:r>
                      <a:r>
                        <a:rPr lang="hr-HR" sz="1600" dirty="0">
                          <a:latin typeface="Arial"/>
                          <a:ea typeface="Calibri"/>
                          <a:cs typeface="Times New Roman"/>
                        </a:rPr>
                        <a:t>doba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75" marR="96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428596" y="3759540"/>
          <a:ext cx="8312485" cy="2741294"/>
        </p:xfrm>
        <a:graphic>
          <a:graphicData uri="http://schemas.openxmlformats.org/drawingml/2006/table">
            <a:tbl>
              <a:tblPr/>
              <a:tblGrid>
                <a:gridCol w="573081"/>
                <a:gridCol w="3318626"/>
                <a:gridCol w="3450660"/>
                <a:gridCol w="970118"/>
              </a:tblGrid>
              <a:tr h="673277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3800" b="1">
                          <a:solidFill>
                            <a:srgbClr val="DBE5F1"/>
                          </a:solidFill>
                          <a:latin typeface="Arial"/>
                          <a:ea typeface="Calibri"/>
                          <a:cs typeface="Times New Roman"/>
                        </a:rPr>
                        <a:t>POPIS HRVATSKIH IZUMITELJA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32" marR="101132" marT="0" marB="0" anchor="ctr">
                    <a:lnL w="381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490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RB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32" marR="101132" marT="0" marB="0" anchor="ctr">
                    <a:lnL w="381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Ime i prezime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32" marR="101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Što je izumio?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32" marR="101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Rođen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32" marR="101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1013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1.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32" marR="101132" marT="0" marB="0">
                    <a:lnL w="381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Franjo Hanaman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32" marR="10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Štedna žarulja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32" marR="10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1878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32" marR="10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1013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2.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32" marR="101132" marT="0" marB="0">
                    <a:lnL w="381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Marcel Kiepach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32" marR="10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Brodski kompas, el. generator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32" marR="10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1884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32" marR="10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1013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3.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32" marR="101132" marT="0" marB="0">
                    <a:lnL w="381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Ivan Vukić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32" marR="10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Torpedo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32" marR="10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1814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32" marR="10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1013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4.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32" marR="101132" marT="0" marB="0">
                    <a:lnL w="381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Eduard Slavoljub Penkala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32" marR="10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Mehanička olovka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32" marR="10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1871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32" marR="10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1013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5.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32" marR="101132" marT="0" marB="0">
                    <a:lnL w="381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Nikola Tesla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32" marR="10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„izumio 20. stoljeće“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32" marR="10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1856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32" marR="10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6" name="TekstniOkvir 5"/>
          <p:cNvSpPr txBox="1"/>
          <p:nvPr/>
        </p:nvSpPr>
        <p:spPr>
          <a:xfrm>
            <a:off x="71406" y="28572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1.</a:t>
            </a:r>
            <a:endParaRPr lang="hr-HR" dirty="0"/>
          </a:p>
        </p:txBody>
      </p:sp>
      <p:sp>
        <p:nvSpPr>
          <p:cNvPr id="7" name="TekstniOkvir 6"/>
          <p:cNvSpPr txBox="1"/>
          <p:nvPr/>
        </p:nvSpPr>
        <p:spPr>
          <a:xfrm>
            <a:off x="34830" y="381531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2.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/>
          <p:cNvGraphicFramePr>
            <a:graphicFrameLocks noGrp="1"/>
          </p:cNvGraphicFramePr>
          <p:nvPr/>
        </p:nvGraphicFramePr>
        <p:xfrm>
          <a:off x="500034" y="3707899"/>
          <a:ext cx="8286808" cy="2823177"/>
        </p:xfrm>
        <a:graphic>
          <a:graphicData uri="http://schemas.openxmlformats.org/drawingml/2006/table">
            <a:tbl>
              <a:tblPr/>
              <a:tblGrid>
                <a:gridCol w="581533"/>
                <a:gridCol w="2483015"/>
                <a:gridCol w="1123398"/>
                <a:gridCol w="1123398"/>
                <a:gridCol w="1123398"/>
                <a:gridCol w="1852066"/>
              </a:tblGrid>
              <a:tr h="291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700" b="1">
                          <a:latin typeface="Arial"/>
                          <a:ea typeface="Times New Roman"/>
                          <a:cs typeface="Times New Roman"/>
                        </a:rPr>
                        <a:t>RB</a:t>
                      </a:r>
                      <a:endParaRPr lang="hr-HR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65" marR="97465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700" b="1">
                          <a:latin typeface="Arial"/>
                          <a:ea typeface="Times New Roman"/>
                          <a:cs typeface="Times New Roman"/>
                        </a:rPr>
                        <a:t>Ime i prezime</a:t>
                      </a:r>
                      <a:endParaRPr lang="hr-HR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65" marR="97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700" b="1">
                          <a:latin typeface="Arial"/>
                          <a:ea typeface="Times New Roman"/>
                          <a:cs typeface="Times New Roman"/>
                        </a:rPr>
                        <a:t>17. 9.</a:t>
                      </a:r>
                      <a:endParaRPr lang="hr-HR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65" marR="97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700" b="1">
                          <a:latin typeface="Arial"/>
                          <a:ea typeface="Times New Roman"/>
                          <a:cs typeface="Times New Roman"/>
                        </a:rPr>
                        <a:t>22. 10.</a:t>
                      </a:r>
                      <a:endParaRPr lang="hr-HR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65" marR="97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700" b="1">
                          <a:latin typeface="Arial"/>
                          <a:ea typeface="Times New Roman"/>
                          <a:cs typeface="Times New Roman"/>
                        </a:rPr>
                        <a:t>29. 10.</a:t>
                      </a:r>
                      <a:endParaRPr lang="hr-HR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65" marR="97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700" b="1">
                          <a:latin typeface="Arial"/>
                          <a:ea typeface="Times New Roman"/>
                          <a:cs typeface="Times New Roman"/>
                        </a:rPr>
                        <a:t>10. MJESEC</a:t>
                      </a:r>
                      <a:endParaRPr lang="hr-HR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65" marR="97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7533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Arial"/>
                          <a:ea typeface="Times New Roman"/>
                          <a:cs typeface="Times New Roman"/>
                        </a:rPr>
                        <a:t>1.</a:t>
                      </a:r>
                      <a:endParaRPr lang="hr-HR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65" marR="97465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Arial"/>
                          <a:ea typeface="Times New Roman"/>
                          <a:cs typeface="Times New Roman"/>
                        </a:rPr>
                        <a:t>Bervar Maja</a:t>
                      </a:r>
                      <a:endParaRPr lang="hr-HR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65" marR="974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endParaRPr lang="hr-HR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65" marR="97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endParaRPr lang="hr-HR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65" marR="97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endParaRPr lang="hr-HR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65" marR="97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r-HR" sz="1500">
                        <a:latin typeface="Calibri"/>
                        <a:ea typeface="Times New Roman"/>
                      </a:endParaRPr>
                    </a:p>
                  </a:txBody>
                  <a:tcPr marL="97465" marR="97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7533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65" marR="97465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latin typeface="Arial"/>
                          <a:ea typeface="Times New Roman"/>
                          <a:cs typeface="Times New Roman"/>
                        </a:rPr>
                        <a:t>Poštivanje pravila</a:t>
                      </a:r>
                      <a:endParaRPr lang="hr-HR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65" marR="974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endParaRPr lang="hr-HR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65" marR="97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endParaRPr lang="hr-HR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65" marR="97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endParaRPr lang="hr-HR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65" marR="97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hr-HR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65" marR="97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9108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65" marR="97465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latin typeface="Arial"/>
                          <a:ea typeface="Times New Roman"/>
                          <a:cs typeface="Times New Roman"/>
                        </a:rPr>
                        <a:t>Školski rad</a:t>
                      </a:r>
                      <a:endParaRPr lang="hr-HR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65" marR="974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endParaRPr lang="hr-HR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65" marR="97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endParaRPr lang="hr-HR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65" marR="97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endParaRPr lang="hr-HR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65" marR="97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hr-HR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65" marR="97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7533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Arial"/>
                          <a:ea typeface="Times New Roman"/>
                          <a:cs typeface="Times New Roman"/>
                        </a:rPr>
                        <a:t>2.</a:t>
                      </a:r>
                      <a:endParaRPr lang="hr-HR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65" marR="97465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Arial"/>
                          <a:ea typeface="Times New Roman"/>
                          <a:cs typeface="Times New Roman"/>
                        </a:rPr>
                        <a:t>Blagojević Sarah</a:t>
                      </a:r>
                      <a:endParaRPr lang="hr-HR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65" marR="974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endParaRPr lang="hr-HR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65" marR="97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hr-HR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65" marR="97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hr-HR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65" marR="97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r-HR" sz="1500">
                        <a:latin typeface="Calibri"/>
                        <a:ea typeface="Times New Roman"/>
                      </a:endParaRPr>
                    </a:p>
                  </a:txBody>
                  <a:tcPr marL="97465" marR="97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75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r-HR" sz="1500">
                        <a:latin typeface="Calibri"/>
                        <a:ea typeface="Times New Roman"/>
                      </a:endParaRPr>
                    </a:p>
                  </a:txBody>
                  <a:tcPr marL="97465" marR="97465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latin typeface="Arial"/>
                          <a:ea typeface="Times New Roman"/>
                          <a:cs typeface="Times New Roman"/>
                        </a:rPr>
                        <a:t>Poštivanje pravila</a:t>
                      </a:r>
                      <a:endParaRPr lang="hr-HR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65" marR="974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endParaRPr lang="hr-HR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65" marR="97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r-HR" sz="1500">
                        <a:latin typeface="Calibri"/>
                        <a:ea typeface="Times New Roman"/>
                      </a:endParaRPr>
                    </a:p>
                  </a:txBody>
                  <a:tcPr marL="97465" marR="97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r-HR" sz="1500">
                        <a:latin typeface="Calibri"/>
                        <a:ea typeface="Times New Roman"/>
                      </a:endParaRPr>
                    </a:p>
                  </a:txBody>
                  <a:tcPr marL="97465" marR="97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hr-HR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65" marR="97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9108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65" marR="97465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latin typeface="Arial"/>
                          <a:ea typeface="Times New Roman"/>
                          <a:cs typeface="Times New Roman"/>
                        </a:rPr>
                        <a:t>Školski rad</a:t>
                      </a:r>
                      <a:endParaRPr lang="hr-HR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65" marR="974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endParaRPr lang="hr-HR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65" marR="97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r-HR" sz="1500">
                        <a:latin typeface="Calibri"/>
                        <a:ea typeface="Times New Roman"/>
                      </a:endParaRPr>
                    </a:p>
                  </a:txBody>
                  <a:tcPr marL="97465" marR="97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r-HR" sz="1500">
                        <a:latin typeface="Calibri"/>
                        <a:ea typeface="Times New Roman"/>
                      </a:endParaRPr>
                    </a:p>
                  </a:txBody>
                  <a:tcPr marL="97465" marR="97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hr-HR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65" marR="97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7533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Arial"/>
                          <a:ea typeface="Times New Roman"/>
                          <a:cs typeface="Times New Roman"/>
                        </a:rPr>
                        <a:t>3.</a:t>
                      </a:r>
                      <a:endParaRPr lang="hr-HR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65" marR="97465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Arial"/>
                          <a:ea typeface="Times New Roman"/>
                          <a:cs typeface="Times New Roman"/>
                        </a:rPr>
                        <a:t>Blagović Domagoj</a:t>
                      </a:r>
                      <a:endParaRPr lang="hr-HR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65" marR="974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endParaRPr lang="hr-HR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65" marR="97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endParaRPr lang="hr-HR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65" marR="97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endParaRPr lang="hr-HR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65" marR="97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r-HR" sz="1500">
                        <a:latin typeface="Calibri"/>
                        <a:ea typeface="Times New Roman"/>
                      </a:endParaRPr>
                    </a:p>
                  </a:txBody>
                  <a:tcPr marL="97465" marR="97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75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r-HR" sz="1500">
                        <a:latin typeface="Calibri"/>
                        <a:ea typeface="Times New Roman"/>
                      </a:endParaRPr>
                    </a:p>
                  </a:txBody>
                  <a:tcPr marL="97465" marR="97465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latin typeface="Arial"/>
                          <a:ea typeface="Times New Roman"/>
                          <a:cs typeface="Times New Roman"/>
                        </a:rPr>
                        <a:t>Poštivanje pravila</a:t>
                      </a:r>
                      <a:endParaRPr lang="hr-HR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65" marR="974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endParaRPr lang="hr-HR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65" marR="97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endParaRPr lang="hr-HR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65" marR="97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endParaRPr lang="hr-HR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65" marR="97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hr-HR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65" marR="97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9108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65" marR="97465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latin typeface="Arial"/>
                          <a:ea typeface="Times New Roman"/>
                          <a:cs typeface="Times New Roman"/>
                        </a:rPr>
                        <a:t>Školski rad</a:t>
                      </a:r>
                      <a:endParaRPr lang="hr-HR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65" marR="974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endParaRPr lang="hr-HR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65" marR="97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endParaRPr lang="hr-HR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65" marR="97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endParaRPr lang="hr-HR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65" marR="97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hr-HR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65" marR="97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500034" y="142852"/>
          <a:ext cx="8312485" cy="2741294"/>
        </p:xfrm>
        <a:graphic>
          <a:graphicData uri="http://schemas.openxmlformats.org/drawingml/2006/table">
            <a:tbl>
              <a:tblPr/>
              <a:tblGrid>
                <a:gridCol w="573081"/>
                <a:gridCol w="3318626"/>
                <a:gridCol w="3450660"/>
                <a:gridCol w="970118"/>
              </a:tblGrid>
              <a:tr h="673277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3800" b="1">
                          <a:solidFill>
                            <a:srgbClr val="DBE5F1"/>
                          </a:solidFill>
                          <a:latin typeface="Arial"/>
                          <a:ea typeface="Calibri"/>
                          <a:cs typeface="Times New Roman"/>
                        </a:rPr>
                        <a:t>POPIS HRVATSKIH IZUMITELJA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32" marR="101132" marT="0" marB="0" anchor="ctr">
                    <a:lnL w="381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490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RB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32" marR="101132" marT="0" marB="0" anchor="ctr">
                    <a:lnL w="381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Ime i prezime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32" marR="101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Što je izumio?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32" marR="101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Rođen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32" marR="101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1013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1.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32" marR="101132" marT="0" marB="0">
                    <a:lnL w="381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Franjo Hanaman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32" marR="10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Štedna žarulja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32" marR="10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1878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32" marR="10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1013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2.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32" marR="101132" marT="0" marB="0">
                    <a:lnL w="381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Marcel Kiepach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32" marR="10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Brodski kompas, el. generator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32" marR="10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1884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32" marR="10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1013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3.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32" marR="101132" marT="0" marB="0">
                    <a:lnL w="381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Ivan Vukić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32" marR="10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Torpedo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32" marR="10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1814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32" marR="10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1013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4.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32" marR="101132" marT="0" marB="0">
                    <a:lnL w="381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Eduard Slavoljub Penkala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32" marR="10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Mehanička olovka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32" marR="10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1871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32" marR="10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1013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5.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32" marR="101132" marT="0" marB="0">
                    <a:lnL w="381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Nikola Tesla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32" marR="10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„izumio 20. stoljeće“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32" marR="10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1856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32" marR="10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6" name="TekstniOkvir 5"/>
          <p:cNvSpPr txBox="1"/>
          <p:nvPr/>
        </p:nvSpPr>
        <p:spPr>
          <a:xfrm>
            <a:off x="106268" y="19862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2.</a:t>
            </a:r>
            <a:endParaRPr lang="hr-HR" dirty="0"/>
          </a:p>
        </p:txBody>
      </p:sp>
      <p:sp>
        <p:nvSpPr>
          <p:cNvPr id="7" name="TekstniOkvir 6"/>
          <p:cNvSpPr txBox="1"/>
          <p:nvPr/>
        </p:nvSpPr>
        <p:spPr>
          <a:xfrm>
            <a:off x="142844" y="371475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3.</a:t>
            </a:r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228</Words>
  <Application>Microsoft Office PowerPoint</Application>
  <PresentationFormat>Prikaz na zaslonu (4:3)</PresentationFormat>
  <Paragraphs>126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3" baseType="lpstr">
      <vt:lpstr>Office tema</vt:lpstr>
      <vt:lpstr>Slajd 1</vt:lpstr>
      <vt:lpstr>Slajd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Korisnik</dc:creator>
  <cp:lastModifiedBy>Korisnik</cp:lastModifiedBy>
  <cp:revision>1</cp:revision>
  <dcterms:created xsi:type="dcterms:W3CDTF">2009-11-09T11:50:45Z</dcterms:created>
  <dcterms:modified xsi:type="dcterms:W3CDTF">2009-11-09T12:00:11Z</dcterms:modified>
</cp:coreProperties>
</file>